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8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7" r:id="rId3"/>
    <p:sldId id="285" r:id="rId4"/>
    <p:sldId id="271" r:id="rId5"/>
    <p:sldId id="272" r:id="rId6"/>
    <p:sldId id="273" r:id="rId7"/>
    <p:sldId id="274" r:id="rId8"/>
    <p:sldId id="275" r:id="rId9"/>
    <p:sldId id="278" r:id="rId10"/>
    <p:sldId id="279" r:id="rId11"/>
    <p:sldId id="280" r:id="rId12"/>
    <p:sldId id="281" r:id="rId13"/>
    <p:sldId id="282" r:id="rId14"/>
    <p:sldId id="28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73" d="100"/>
          <a:sy n="73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3.xml"/></Relationships>
</file>

<file path=ppt/media/image1.png>
</file>

<file path=ppt/media/image2.png>
</file>

<file path=ppt/media/image3.png>
</file>

<file path=ppt/media/image4.png>
</file>

<file path=ppt/media/media1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676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698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792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2634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28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540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4340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0607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896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953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60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093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939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273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429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994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383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387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GRAMÁTICA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2148840"/>
          </a:xfrm>
        </p:spPr>
        <p:txBody>
          <a:bodyPr>
            <a:normAutofit/>
          </a:bodyPr>
          <a:lstStyle/>
          <a:p>
            <a:r>
              <a:rPr lang="pt-BR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PONTUAÇÃO</a:t>
            </a:r>
          </a:p>
          <a:p>
            <a:endParaRPr lang="pt-BR" sz="4400" b="1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4400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84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243841"/>
            <a:ext cx="10364451" cy="658367"/>
          </a:xfrm>
        </p:spPr>
        <p:txBody>
          <a:bodyPr>
            <a:normAutofit/>
          </a:bodyPr>
          <a:lstStyle/>
          <a:p>
            <a:r>
              <a:rPr lang="pt-BR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SUBORDINADAS ADVERBIAIS</a:t>
            </a:r>
            <a:endParaRPr lang="pt-BR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3"/>
          </p:nvPr>
        </p:nvSpPr>
        <p:spPr>
          <a:xfrm>
            <a:off x="913774" y="902208"/>
            <a:ext cx="10363826" cy="5815583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 →</a:t>
            </a: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São separadas por vírgula nos seguintes casos:</a:t>
            </a:r>
          </a:p>
          <a:p>
            <a:pPr marL="0" indent="0" algn="just">
              <a:buNone/>
            </a:pPr>
            <a:endParaRPr lang="pt-BR" sz="3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3000" b="1" i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Se vierem após a  oração principal</a:t>
            </a: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– (</a:t>
            </a:r>
            <a:r>
              <a:rPr lang="pt-BR" sz="30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opcional</a:t>
            </a: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indent="0" algn="just">
              <a:buNone/>
            </a:pP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   Ouvia histórias macabras deste lugar</a:t>
            </a:r>
            <a:r>
              <a:rPr lang="pt-BR" sz="3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3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quando eu era menino.</a:t>
            </a:r>
          </a:p>
          <a:p>
            <a:pPr marL="0" indent="0" algn="just">
              <a:buNone/>
            </a:pPr>
            <a:endParaRPr lang="pt-BR" sz="3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3000" b="1" i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Se vierem antepostas ou intercaladas </a:t>
            </a: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- (</a:t>
            </a:r>
            <a:r>
              <a:rPr lang="pt-BR" sz="30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obrigatória</a:t>
            </a: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indent="0" algn="just">
              <a:buNone/>
            </a:pP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   Esses fatos</a:t>
            </a:r>
            <a:r>
              <a:rPr lang="pt-BR" sz="3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30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conforme informamos no jornal do meio-dia</a:t>
            </a:r>
            <a:r>
              <a:rPr lang="pt-BR" sz="3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30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são falsos.</a:t>
            </a:r>
          </a:p>
          <a:p>
            <a:pPr marL="0" indent="0">
              <a:buNone/>
            </a:pPr>
            <a:endParaRPr lang="pt-BR" sz="3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30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5879819"/>
          </a:xfrm>
        </p:spPr>
        <p:txBody>
          <a:bodyPr>
            <a:normAutofit fontScale="90000"/>
          </a:bodyPr>
          <a:lstStyle/>
          <a:p>
            <a:pPr algn="just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Quando 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forem reduzida de gerúndio, particípio e infinitivo – (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 obrigatória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b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ao termin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ar 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 prova</a:t>
            </a:r>
            <a:r>
              <a:rPr lang="pt-BR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todo candidato deve aguardar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   Agi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ndo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impensadamente</a:t>
            </a:r>
            <a:r>
              <a:rPr lang="pt-BR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jamais conseguirá o apoio de seus pais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   desvend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ado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o mistério</a:t>
            </a:r>
            <a:r>
              <a:rPr lang="pt-BR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esse problema será resolvido.</a:t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516724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Virgula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7175" y="618517"/>
            <a:ext cx="9990361" cy="5298957"/>
          </a:xfrm>
        </p:spPr>
      </p:pic>
    </p:spTree>
    <p:extLst>
      <p:ext uri="{BB962C8B-B14F-4D97-AF65-F5344CB8AC3E}">
        <p14:creationId xmlns:p14="http://schemas.microsoft.com/office/powerpoint/2010/main" val="8206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</a:t>
            </a:r>
            <a:endParaRPr lang="pt-BR" dirty="0"/>
          </a:p>
        </p:txBody>
      </p:sp>
      <p:graphicFrame>
        <p:nvGraphicFramePr>
          <p:cNvPr id="4" name="Espaço Reservado para Conteúdo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993967169"/>
              </p:ext>
            </p:extLst>
          </p:nvPr>
        </p:nvGraphicFramePr>
        <p:xfrm>
          <a:off x="1071308" y="1719071"/>
          <a:ext cx="9133396" cy="4937760"/>
        </p:xfrm>
        <a:graphic>
          <a:graphicData uri="http://schemas.openxmlformats.org/drawingml/2006/table">
            <a:tbl>
              <a:tblPr/>
              <a:tblGrid>
                <a:gridCol w="91333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22960">
                <a:tc>
                  <a:txBody>
                    <a:bodyPr/>
                    <a:lstStyle/>
                    <a:p>
                      <a:r>
                        <a:rPr lang="pt-BR" sz="2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1) </a:t>
                      </a:r>
                      <a:r>
                        <a:rPr lang="pt-BR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Assinale o erro de pontuação.</a:t>
                      </a: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pt-BR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a)     Íamos, muitas vezes, ao circo.</a:t>
                      </a: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pt-BR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b)     Os garotos, admirados, riam muito.</a:t>
                      </a: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pt-BR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c)     Apesar da chuva, tornos visitar o tio.</a:t>
                      </a: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pt-BR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d)     Eu, realmente preciso chegar lá.</a:t>
                      </a: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pt-BR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e)     Você quer colaborar com nossa campanha?</a:t>
                      </a:r>
                    </a:p>
                  </a:txBody>
                  <a:tcPr marL="44450" marR="4445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1175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5834534"/>
          </a:xfrm>
        </p:spPr>
        <p:txBody>
          <a:bodyPr>
            <a:normAutofit fontScale="90000"/>
          </a:bodyPr>
          <a:lstStyle/>
          <a:p>
            <a:pPr algn="l"/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-(</a:t>
            </a:r>
            <a:r>
              <a:rPr lang="pt-BR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UFLa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– MG) Aponte a alternativa que justifica corretamente o emprego das vírgulas na seguinte frase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“Guri que finta banco, escritório, repartição, fila, balcão, pedido de certidão, imposto a pagar.”</a:t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(</a:t>
            </a: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Lourenço </a:t>
            </a:r>
            <a:r>
              <a:rPr lang="pt-BR" sz="2800" dirty="0" err="1">
                <a:latin typeface="Arial" panose="020B0604020202020204" pitchFamily="34" charset="0"/>
                <a:cs typeface="Arial" panose="020B0604020202020204" pitchFamily="34" charset="0"/>
              </a:rPr>
              <a:t>Diaféria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a) Separar o aposto.</a:t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b) Separar o vocativo.</a:t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c) Separar orações coordenadas assindéticas.</a:t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d) Separar oração subordinada adverbial da oração principal.</a:t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e) Separar palavras com a mesma função sintática.</a:t>
            </a:r>
            <a:b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399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5136107"/>
          </a:xfrm>
        </p:spPr>
        <p:txBody>
          <a:bodyPr>
            <a:normAutofit/>
          </a:bodyPr>
          <a:lstStyle/>
          <a:p>
            <a:pPr algn="just"/>
            <a:r>
              <a:rPr lang="pt-BR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       a pontuação marca na escrita as diferenças de entonação, contribuindo para tornar mais preciso o sentido que se quer dar ao texto.</a:t>
            </a:r>
            <a:endParaRPr lang="pt-BR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99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5338146"/>
          </a:xfrm>
        </p:spPr>
        <p:txBody>
          <a:bodyPr>
            <a:normAutofit/>
          </a:bodyPr>
          <a:lstStyle/>
          <a:p>
            <a:r>
              <a:rPr lang="pt-BR" sz="9600" dirty="0" smtClean="0">
                <a:latin typeface="Arial" panose="020B0604020202020204" pitchFamily="34" charset="0"/>
                <a:cs typeface="Arial" panose="020B0604020202020204" pitchFamily="34" charset="0"/>
              </a:rPr>
              <a:t>VÍRGULA </a:t>
            </a:r>
            <a:br>
              <a:rPr lang="pt-BR" sz="9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9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pt-BR" sz="9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237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402337"/>
            <a:ext cx="10364451" cy="963167"/>
          </a:xfrm>
        </p:spPr>
        <p:txBody>
          <a:bodyPr>
            <a:noAutofit/>
          </a:bodyPr>
          <a:lstStyle/>
          <a:p>
            <a:r>
              <a:rPr lang="pt-BR" sz="9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pt-BR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3"/>
          </p:nvPr>
        </p:nvSpPr>
        <p:spPr>
          <a:xfrm>
            <a:off x="913774" y="1487424"/>
            <a:ext cx="10363826" cy="5120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A vírgula entre termos da oração</a:t>
            </a:r>
          </a:p>
          <a:p>
            <a:pPr marL="0" indent="0">
              <a:buNone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•Para separar termos que exercem a mesma função sintática –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sujeito composto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complementos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adjuntos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-, quando não vêm unidos por </a:t>
            </a:r>
            <a:r>
              <a:rPr lang="pt-BR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pt-BR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nem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     Deu-me livros</a:t>
            </a:r>
            <a:r>
              <a:rPr lang="pt-BR" sz="24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revistas de arte</a:t>
            </a:r>
            <a:r>
              <a:rPr lang="pt-BR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discos antigos e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cdS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para isolar o aposto:</a:t>
            </a:r>
          </a:p>
          <a:p>
            <a:pPr marL="0" indent="0">
              <a:buNone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      O resto</a:t>
            </a:r>
            <a:r>
              <a:rPr lang="pt-BR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as louças</a:t>
            </a:r>
            <a:r>
              <a:rPr lang="pt-BR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os cristais</a:t>
            </a:r>
            <a:r>
              <a:rPr lang="pt-BR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os talheres</a:t>
            </a:r>
            <a:r>
              <a:rPr lang="pt-BR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irá nas caixas menores.</a:t>
            </a:r>
          </a:p>
        </p:txBody>
      </p:sp>
    </p:spTree>
    <p:extLst>
      <p:ext uri="{BB962C8B-B14F-4D97-AF65-F5344CB8AC3E}">
        <p14:creationId xmlns:p14="http://schemas.microsoft.com/office/powerpoint/2010/main" val="1290818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1"/>
            <a:ext cx="10364451" cy="6571488"/>
          </a:xfrm>
        </p:spPr>
        <p:txBody>
          <a:bodyPr>
            <a:normAutofit fontScale="90000"/>
          </a:bodyPr>
          <a:lstStyle/>
          <a:p>
            <a:pPr marL="0" indent="0" algn="l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para isolar o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vocativo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       você ouviu, Maria, que notícia estranha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•Para isolar o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adjunto adverbial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quando ele é extenso ou quando se quer destacá-lo.</a:t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       À noite</a:t>
            </a:r>
            <a:r>
              <a:rPr lang="pt-BR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faço um curso de inglês intensivo.</a:t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•para isolar expressões explicativas como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isto é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ou melhor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 saber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ou seja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etc.</a:t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      Entregar-lhe os documentos foi</a:t>
            </a:r>
            <a:r>
              <a:rPr lang="pt-BR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sem dúvida</a:t>
            </a:r>
            <a:r>
              <a:rPr lang="pt-BR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um erro.</a:t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•para isolar o </a:t>
            </a:r>
            <a:r>
              <a:rPr lang="pt-B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nome de lugar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anteposto à data:</a:t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      São Paulo</a:t>
            </a:r>
            <a:r>
              <a:rPr lang="pt-BR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02 de agosto de 2016.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5973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7574" y="-97535"/>
            <a:ext cx="10364451" cy="1194816"/>
          </a:xfrm>
        </p:spPr>
        <p:txBody>
          <a:bodyPr>
            <a:normAutofit/>
          </a:bodyPr>
          <a:lstStyle/>
          <a:p>
            <a:r>
              <a:rPr lang="pt-BR" sz="44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Não emprega a vírgula</a:t>
            </a:r>
            <a:endParaRPr lang="pt-BR" sz="44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3"/>
          </p:nvPr>
        </p:nvSpPr>
        <p:spPr>
          <a:xfrm>
            <a:off x="913774" y="1353312"/>
            <a:ext cx="4023986" cy="5193792"/>
          </a:xfrm>
        </p:spPr>
        <p:txBody>
          <a:bodyPr>
            <a:noAutofit/>
          </a:bodyPr>
          <a:lstStyle/>
          <a:p>
            <a:pPr algn="ctr"/>
            <a:r>
              <a:rPr lang="pt-BR" sz="40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SUJEITO</a:t>
            </a:r>
          </a:p>
          <a:p>
            <a:pPr algn="ctr"/>
            <a:endParaRPr lang="pt-BR" sz="4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pt-BR" sz="40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</a:p>
          <a:p>
            <a:pPr algn="ctr"/>
            <a:endParaRPr lang="pt-BR" sz="4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40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PREDICADO</a:t>
            </a:r>
            <a:endParaRPr lang="pt-BR" sz="4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14"/>
          </p:nvPr>
        </p:nvSpPr>
        <p:spPr>
          <a:xfrm>
            <a:off x="6172200" y="1353312"/>
            <a:ext cx="5105400" cy="51937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40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•VERBOS</a:t>
            </a:r>
          </a:p>
          <a:p>
            <a:pPr algn="ctr"/>
            <a:endParaRPr lang="pt-BR" sz="4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pt-BR" sz="40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</a:p>
          <a:p>
            <a:pPr marL="0" indent="0" algn="ctr">
              <a:buNone/>
            </a:pPr>
            <a:endParaRPr lang="pt-BR" sz="4000" b="1" dirty="0" smtClean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40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SEUS COMPLEMENTOS</a:t>
            </a:r>
            <a:endParaRPr lang="pt-BR" sz="4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9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1901952"/>
            <a:ext cx="10364451" cy="2633472"/>
          </a:xfrm>
        </p:spPr>
        <p:txBody>
          <a:bodyPr>
            <a:normAutofit/>
          </a:bodyPr>
          <a:lstStyle/>
          <a:p>
            <a:r>
              <a:rPr lang="pt-BR" sz="4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 VÍRGULA ENTRE AS ORAÇÕES</a:t>
            </a:r>
            <a:endParaRPr lang="pt-BR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51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75" y="207265"/>
            <a:ext cx="10364451" cy="1292351"/>
          </a:xfrm>
        </p:spPr>
        <p:txBody>
          <a:bodyPr>
            <a:normAutofit/>
          </a:bodyPr>
          <a:lstStyle/>
          <a:p>
            <a:r>
              <a:rPr lang="pt-BR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COORDENADAS</a:t>
            </a:r>
            <a:endParaRPr lang="pt-BR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3"/>
          </p:nvPr>
        </p:nvSpPr>
        <p:spPr>
          <a:xfrm>
            <a:off x="913774" y="1377696"/>
            <a:ext cx="10363826" cy="5218176"/>
          </a:xfrm>
        </p:spPr>
        <p:txBody>
          <a:bodyPr>
            <a:normAutofit fontScale="92500"/>
          </a:bodyPr>
          <a:lstStyle/>
          <a:p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Emprega-se Para separar:</a:t>
            </a:r>
          </a:p>
          <a:p>
            <a:r>
              <a:rPr lang="pt-BR" sz="28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As coordenadas assindéticas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</a:p>
          <a:p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foi à porta</a:t>
            </a:r>
            <a:r>
              <a:rPr lang="pt-BR" sz="2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espiou</a:t>
            </a:r>
            <a:r>
              <a:rPr lang="pt-BR" sz="2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correu para dentro assustada.</a:t>
            </a:r>
          </a:p>
          <a:p>
            <a:pPr marL="0" indent="0">
              <a:buNone/>
            </a:pPr>
            <a:endParaRPr lang="pt-BR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As coordenadas sindéticas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– (</a:t>
            </a:r>
            <a:r>
              <a:rPr lang="pt-BR" sz="280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exceto as introduzidas pela conjunção </a:t>
            </a:r>
            <a:r>
              <a:rPr lang="pt-BR" sz="2800" b="1" i="1" u="sng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80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): </a:t>
            </a:r>
          </a:p>
          <a:p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Talvez seja engano meu</a:t>
            </a:r>
            <a:r>
              <a:rPr lang="pt-BR" sz="2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mas acho-a agora mais serena.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92479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Subordinadas adjetivas</a:t>
            </a:r>
            <a:endParaRPr lang="pt-BR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Somente as subordinadas adjetivas explicativas são separadas por vírgulas.</a:t>
            </a:r>
          </a:p>
          <a:p>
            <a:pPr marL="0" indent="0" algn="just">
              <a:buNone/>
            </a:pPr>
            <a:endParaRPr lang="pt-BR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  Nem ele</a:t>
            </a:r>
            <a:r>
              <a:rPr lang="pt-BR" sz="32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que é o melhor da turma</a:t>
            </a:r>
            <a:r>
              <a:rPr lang="pt-BR" sz="32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quis participar do torneio de xadrez.</a:t>
            </a:r>
            <a:endParaRPr lang="pt-BR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39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otícula">
  <a:themeElements>
    <a:clrScheme name="Gotícula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Gotícul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tícul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4C2A1C201C7794B8CB5FE9E45C3A24F" ma:contentTypeVersion="2" ma:contentTypeDescription="Crie um novo documento." ma:contentTypeScope="" ma:versionID="82fae504ed8e32169d214cf9224ca93e">
  <xsd:schema xmlns:xsd="http://www.w3.org/2001/XMLSchema" xmlns:xs="http://www.w3.org/2001/XMLSchema" xmlns:p="http://schemas.microsoft.com/office/2006/metadata/properties" xmlns:ns2="aa8b0d43-971c-416b-af21-0b9f165c79f5" targetNamespace="http://schemas.microsoft.com/office/2006/metadata/properties" ma:root="true" ma:fieldsID="9ea99dd1c5e1d08329db67675ce06586" ns2:_="">
    <xsd:import namespace="aa8b0d43-971c-416b-af21-0b9f165c79f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b0d43-971c-416b-af21-0b9f165c79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823EFFE-D65B-4ACB-AE30-280EC3124F1C}"/>
</file>

<file path=customXml/itemProps2.xml><?xml version="1.0" encoding="utf-8"?>
<ds:datastoreItem xmlns:ds="http://schemas.openxmlformats.org/officeDocument/2006/customXml" ds:itemID="{EC2C4013-22CE-4413-A4DB-CF183DCDC1D0}"/>
</file>

<file path=customXml/itemProps3.xml><?xml version="1.0" encoding="utf-8"?>
<ds:datastoreItem xmlns:ds="http://schemas.openxmlformats.org/officeDocument/2006/customXml" ds:itemID="{84230EA4-7122-4001-B275-4699D9E1D0D3}"/>
</file>

<file path=docProps/app.xml><?xml version="1.0" encoding="utf-8"?>
<Properties xmlns="http://schemas.openxmlformats.org/officeDocument/2006/extended-properties" xmlns:vt="http://schemas.openxmlformats.org/officeDocument/2006/docPropsVTypes">
  <Template>Gotícula</Template>
  <TotalTime>675</TotalTime>
  <Words>299</Words>
  <Application>Microsoft Office PowerPoint</Application>
  <PresentationFormat>Widescreen</PresentationFormat>
  <Paragraphs>53</Paragraphs>
  <Slides>14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7" baseType="lpstr">
      <vt:lpstr>Arial</vt:lpstr>
      <vt:lpstr>Tw Cen MT</vt:lpstr>
      <vt:lpstr>Gotícula</vt:lpstr>
      <vt:lpstr>GRAMÁTICA</vt:lpstr>
      <vt:lpstr>        a pontuação marca na escrita as diferenças de entonação, contribuindo para tornar mais preciso o sentido que se quer dar ao texto.</vt:lpstr>
      <vt:lpstr>VÍRGULA  ,</vt:lpstr>
      <vt:lpstr>,</vt:lpstr>
      <vt:lpstr>•para isolar o vocativo:          você ouviu, Maria, que notícia estranha?   •Para isolar o adjunto adverbial, quando ele é extenso ou quando se quer destacá-lo.          À noite, faço um curso de inglês intensivo.   •para isolar expressões explicativas como isto é, por exemplo, ou melhor, a saber, ou seja, etc.          Entregar-lhe os documentos foi, sem dúvida, um erro.   •para isolar o nome de lugar anteposto à data:          São Paulo, 02 de agosto de 2016.</vt:lpstr>
      <vt:lpstr>Não emprega a vírgula</vt:lpstr>
      <vt:lpstr>A VÍRGULA ENTRE AS ORAÇÕES</vt:lpstr>
      <vt:lpstr>COORDENADAS</vt:lpstr>
      <vt:lpstr>Subordinadas adjetivas</vt:lpstr>
      <vt:lpstr>SUBORDINADAS ADVERBIAIS</vt:lpstr>
      <vt:lpstr>•Quando forem reduzida de gerúndio, particípio e infinitivo – (é obrigatória).        ao terminar a prova, todo candidato deve aguardar.       Agindo impensadamente, jamais conseguirá o apoio de seus pais.       desvendado o mistério, esse problema será resolvido. </vt:lpstr>
      <vt:lpstr>Apresentação do PowerPoint</vt:lpstr>
      <vt:lpstr>EXERCÍCIOS</vt:lpstr>
      <vt:lpstr>2-(UFLa – MG) Aponte a alternativa que justifica corretamente o emprego das vírgulas na seguinte frase:  “Guri que finta banco, escritório, repartição, fila, balcão, pedido de certidão, imposto a pagar.”                                            (Lourenço Diaféria)  a) Separar o aposto. b) Separar o vocativo. c) Separar orações coordenadas assindéticas. d) Separar oração subordinada adverbial da oração principal. e) Separar palavras com a mesma função sintática. 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GRAMÁTICA</dc:title>
  <dc:creator>Ana Santiago</dc:creator>
  <cp:lastModifiedBy>Ana Santiago</cp:lastModifiedBy>
  <cp:revision>59</cp:revision>
  <dcterms:created xsi:type="dcterms:W3CDTF">2016-07-26T17:30:10Z</dcterms:created>
  <dcterms:modified xsi:type="dcterms:W3CDTF">2020-11-10T15:05:27Z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0x010100A4C2A1C201C7794B8CB5FE9E45C3A24F</vt:lpwstr>
  </property>
</Properties>
</file>

<file path=docProps/thumbnail.jpeg>
</file>